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88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econlet.2015.02.029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i.org/10.1016/j.econlet.2016.09.0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371/journal.pone.0123923" TargetMode="External"/><Relationship Id="rId5" Type="http://schemas.openxmlformats.org/officeDocument/2006/relationships/hyperlink" Target="https://doi.org/10.1016/B978-0-12-802117-0.00002-5" TargetMode="External"/><Relationship Id="rId4" Type="http://schemas.openxmlformats.org/officeDocument/2006/relationships/hyperlink" Target="https://bitcoin.org/bitcoi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1152168"/>
            <a:ext cx="12765524" cy="5925264"/>
          </a:xfrm>
          <a:prstGeom prst="roundRect">
            <a:avLst>
              <a:gd name="adj" fmla="val 1250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757" y="1152168"/>
            <a:ext cx="4787027" cy="59252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6415" y="2375297"/>
            <a:ext cx="6250305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Predicting Bitcoin Prices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1796415" y="4749641"/>
            <a:ext cx="625030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1796415" y="544079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035" y="5448419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14694" y="5422344"/>
            <a:ext cx="209180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 Afif Salman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47261" y="243840"/>
            <a:ext cx="8935879" cy="8973741"/>
          </a:xfrm>
          <a:prstGeom prst="roundRect">
            <a:avLst>
              <a:gd name="adj" fmla="val 580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3452098" y="719018"/>
            <a:ext cx="5562362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Training and Evaluation</a:t>
            </a:r>
            <a:endParaRPr lang="en-US" sz="320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098" y="1486376"/>
            <a:ext cx="431959" cy="4319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52098" y="209109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Selection</a:t>
            </a:r>
            <a:endParaRPr lang="en-US" sz="1601" dirty="0"/>
          </a:p>
        </p:txBody>
      </p:sp>
      <p:sp>
        <p:nvSpPr>
          <p:cNvPr id="7" name="Text 3"/>
          <p:cNvSpPr/>
          <p:nvPr/>
        </p:nvSpPr>
        <p:spPr>
          <a:xfrm>
            <a:off x="3452098" y="2448878"/>
            <a:ext cx="2402562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Linear Regression was selected as the model for predicting Bitcoin prices due to its simplicity and effectiveness with continuous data.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859" y="1486376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13859" y="209109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Training</a:t>
            </a:r>
            <a:endParaRPr lang="en-US" sz="1601" dirty="0"/>
          </a:p>
        </p:txBody>
      </p:sp>
      <p:sp>
        <p:nvSpPr>
          <p:cNvPr id="10" name="Text 5"/>
          <p:cNvSpPr/>
          <p:nvPr/>
        </p:nvSpPr>
        <p:spPr>
          <a:xfrm>
            <a:off x="6113859" y="2448878"/>
            <a:ext cx="2402562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Linear Regression model was trained using the scaled training data.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621" y="1486376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775621" y="209109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Evaluation</a:t>
            </a:r>
            <a:endParaRPr lang="en-US" sz="1601" dirty="0"/>
          </a:p>
        </p:txBody>
      </p:sp>
      <p:sp>
        <p:nvSpPr>
          <p:cNvPr id="13" name="Text 7"/>
          <p:cNvSpPr/>
          <p:nvPr/>
        </p:nvSpPr>
        <p:spPr>
          <a:xfrm>
            <a:off x="8775621" y="2448878"/>
            <a:ext cx="2402681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model's performance was evaluated using metrics such as Mean Squared Error (MSE) and R-squared (R²).</a:t>
            </a:r>
            <a:endParaRPr lang="en-US" sz="1361" dirty="0"/>
          </a:p>
        </p:txBody>
      </p:sp>
      <p:sp>
        <p:nvSpPr>
          <p:cNvPr id="14" name="Text 8"/>
          <p:cNvSpPr/>
          <p:nvPr/>
        </p:nvSpPr>
        <p:spPr>
          <a:xfrm>
            <a:off x="9051965" y="3658791"/>
            <a:ext cx="212633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Mean Squared Error (MSE): 48,080.04</a:t>
            </a:r>
            <a:endParaRPr lang="en-US" sz="1361" dirty="0"/>
          </a:p>
        </p:txBody>
      </p:sp>
      <p:sp>
        <p:nvSpPr>
          <p:cNvPr id="15" name="Text 9"/>
          <p:cNvSpPr/>
          <p:nvPr/>
        </p:nvSpPr>
        <p:spPr>
          <a:xfrm>
            <a:off x="8775621" y="4315539"/>
            <a:ext cx="2402681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Measures the average squared difference between predicted and actual prices. Lower values indicate better accuracy.</a:t>
            </a:r>
            <a:endParaRPr lang="en-US" sz="1361" dirty="0"/>
          </a:p>
        </p:txBody>
      </p:sp>
      <p:sp>
        <p:nvSpPr>
          <p:cNvPr id="16" name="Text 10"/>
          <p:cNvSpPr/>
          <p:nvPr/>
        </p:nvSpPr>
        <p:spPr>
          <a:xfrm>
            <a:off x="9051965" y="5802035"/>
            <a:ext cx="212633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R-squared (R²): 0.9996</a:t>
            </a:r>
            <a:endParaRPr lang="en-US" sz="1361" dirty="0"/>
          </a:p>
        </p:txBody>
      </p:sp>
      <p:sp>
        <p:nvSpPr>
          <p:cNvPr id="17" name="Text 11"/>
          <p:cNvSpPr/>
          <p:nvPr/>
        </p:nvSpPr>
        <p:spPr>
          <a:xfrm>
            <a:off x="8775621" y="6182201"/>
            <a:ext cx="2402681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Indicates how well the model's predictions explain the variation in Bitcoin prices. A value closer to 1 signifies a strong fit.</a:t>
            </a:r>
            <a:endParaRPr lang="en-US" sz="1361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098" y="7759422"/>
            <a:ext cx="7726204" cy="9398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88112" y="243840"/>
            <a:ext cx="12454176" cy="7755255"/>
          </a:xfrm>
          <a:prstGeom prst="roundRect">
            <a:avLst>
              <a:gd name="adj" fmla="val 932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1931075" y="1122878"/>
            <a:ext cx="10768251" cy="3852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5"/>
              </a:lnSpc>
              <a:buNone/>
            </a:pPr>
            <a:r>
              <a:rPr lang="en-US" sz="189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</a:t>
            </a:r>
            <a:endParaRPr lang="en-US" sz="18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75" y="1779032"/>
            <a:ext cx="10768251" cy="55577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1152168"/>
            <a:ext cx="12765524" cy="5925264"/>
          </a:xfrm>
          <a:prstGeom prst="roundRect">
            <a:avLst>
              <a:gd name="adj" fmla="val 1250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757" y="1152168"/>
            <a:ext cx="4787027" cy="59252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6415" y="2441019"/>
            <a:ext cx="6250305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1796415" y="3813334"/>
            <a:ext cx="6250305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 conclusion, the model successfully predicts Bitcoin prices based on historical data and identified market trends. This approach can help traders and investors make more informed decisions in the volatile cryptocurrency market.</a:t>
            </a:r>
            <a:endParaRPr lang="en-US" sz="194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480536"/>
            <a:ext cx="12765524" cy="7268408"/>
          </a:xfrm>
          <a:prstGeom prst="roundRect">
            <a:avLst>
              <a:gd name="adj" fmla="val 1019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1796415" y="115943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References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2191345" y="2379226"/>
            <a:ext cx="106425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Nakamoto, S. (2008). Bitcoin: A peer-to-peer electronic cash system. Retrieved from </a:t>
            </a:r>
            <a:r>
              <a:rPr lang="en-US" sz="1944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https://bitcoin.org/bitcoin.pdf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2191345" y="3255645"/>
            <a:ext cx="106425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Yermack, D. (2015). Is Bitcoin a real currency? An economic appraisal. Handbook of Digital Currency, 31-43. </a:t>
            </a:r>
            <a:r>
              <a:rPr lang="en-US" sz="1944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https://doi.org/10.1016/B978-0-12-802117-0.00002-5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2191345" y="4132064"/>
            <a:ext cx="106425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Kristoufek, L. (2015). What are the main drivers of the Bitcoin price? Evidence from wavelet coherence analysis. PLOS ONE, 10(4), e0123923. </a:t>
            </a:r>
            <a:r>
              <a:rPr lang="en-US" sz="1944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https://doi.org/10.1371/journal.pone.0123923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2191345" y="5008483"/>
            <a:ext cx="106425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4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Urquhart, A. (2016). The inefficiency of Bitcoin. Economics Letters, 148, 80-82. </a:t>
            </a:r>
            <a:r>
              <a:rPr lang="en-US" sz="1944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https://doi.org/10.1016/j.econlet.2016.09.019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191345" y="5884902"/>
            <a:ext cx="106425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5"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Cheah, E.-T., &amp; Fry, J. (2015). Speculative bubbles in Bitcoin markets? An empirical investigation into the fundamental value of Bitcoin. Economics Letters, 130, 32-36. </a:t>
            </a:r>
            <a:r>
              <a:rPr lang="en-US" sz="1944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https://doi.org/10.1016/j.econlet.2015.02.029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1152168"/>
            <a:ext cx="12765524" cy="5925264"/>
          </a:xfrm>
          <a:prstGeom prst="roundRect">
            <a:avLst>
              <a:gd name="adj" fmla="val 1250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757" y="1152168"/>
            <a:ext cx="4787027" cy="59252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6415" y="2836069"/>
            <a:ext cx="6250305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Q&amp;A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1796415" y="4208383"/>
            <a:ext cx="625030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 for your attention! I welcome any questions or comments you may have. Let's open the floor for discussion.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790218"/>
            <a:ext cx="12765524" cy="6649045"/>
          </a:xfrm>
          <a:prstGeom prst="roundRect">
            <a:avLst>
              <a:gd name="adj" fmla="val 1114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78" y="790218"/>
            <a:ext cx="4787027" cy="66490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3442" y="146911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6583442" y="2843093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7" name="Text 3"/>
          <p:cNvSpPr/>
          <p:nvPr/>
        </p:nvSpPr>
        <p:spPr>
          <a:xfrm>
            <a:off x="6799421" y="2946559"/>
            <a:ext cx="12346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7385685" y="284309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7385685" y="3354348"/>
            <a:ext cx="544806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objective is to predict Bitcoin prices to assist traders and investors in making informed decisions.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583442" y="5063966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11" name="Text 7"/>
          <p:cNvSpPr/>
          <p:nvPr/>
        </p:nvSpPr>
        <p:spPr>
          <a:xfrm>
            <a:off x="6767751" y="5167432"/>
            <a:ext cx="186809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7385685" y="506396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Importance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7385685" y="5575221"/>
            <a:ext cx="544806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Bitcoin's high volatility presents both opportunities and risks for investors, making accurate predictions valuable.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0496" y="243840"/>
            <a:ext cx="12409289" cy="7743587"/>
          </a:xfrm>
          <a:prstGeom prst="roundRect">
            <a:avLst>
              <a:gd name="adj" fmla="val 930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1950482" y="903803"/>
            <a:ext cx="6366986" cy="705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8"/>
              </a:lnSpc>
              <a:buNone/>
            </a:pPr>
            <a:r>
              <a:rPr lang="en-US" sz="4446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 Series Visualization</a:t>
            </a:r>
            <a:endParaRPr lang="en-US" sz="4446" dirty="0"/>
          </a:p>
        </p:txBody>
      </p:sp>
      <p:sp>
        <p:nvSpPr>
          <p:cNvPr id="5" name="Shape 2"/>
          <p:cNvSpPr/>
          <p:nvPr/>
        </p:nvSpPr>
        <p:spPr>
          <a:xfrm>
            <a:off x="2295525" y="1969532"/>
            <a:ext cx="29885" cy="3728918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Shape 3"/>
          <p:cNvSpPr/>
          <p:nvPr/>
        </p:nvSpPr>
        <p:spPr>
          <a:xfrm>
            <a:off x="2580382" y="2494419"/>
            <a:ext cx="839986" cy="29885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2040434" y="2239447"/>
            <a:ext cx="539948" cy="539948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8" name="Text 5"/>
          <p:cNvSpPr/>
          <p:nvPr/>
        </p:nvSpPr>
        <p:spPr>
          <a:xfrm>
            <a:off x="2250341" y="2339935"/>
            <a:ext cx="120015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66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68" dirty="0"/>
          </a:p>
        </p:txBody>
      </p:sp>
      <p:sp>
        <p:nvSpPr>
          <p:cNvPr id="9" name="Text 6"/>
          <p:cNvSpPr/>
          <p:nvPr/>
        </p:nvSpPr>
        <p:spPr>
          <a:xfrm>
            <a:off x="3630335" y="2209443"/>
            <a:ext cx="3183493" cy="352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2223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 Series Visualization</a:t>
            </a:r>
            <a:endParaRPr lang="en-US" sz="2223" dirty="0"/>
          </a:p>
        </p:txBody>
      </p:sp>
      <p:sp>
        <p:nvSpPr>
          <p:cNvPr id="10" name="Text 7"/>
          <p:cNvSpPr/>
          <p:nvPr/>
        </p:nvSpPr>
        <p:spPr>
          <a:xfrm>
            <a:off x="3630335" y="2706172"/>
            <a:ext cx="9049464" cy="767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24"/>
              </a:lnSpc>
              <a:buNone/>
            </a:pPr>
            <a:r>
              <a:rPr lang="en-US" sz="189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Historical Bitcoin price data was analyzed to understand trends and patterns over time.</a:t>
            </a:r>
            <a:endParaRPr lang="en-US" sz="1890" dirty="0"/>
          </a:p>
        </p:txBody>
      </p:sp>
      <p:sp>
        <p:nvSpPr>
          <p:cNvPr id="11" name="Shape 8"/>
          <p:cNvSpPr/>
          <p:nvPr/>
        </p:nvSpPr>
        <p:spPr>
          <a:xfrm>
            <a:off x="2580382" y="4478834"/>
            <a:ext cx="839986" cy="29885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2" name="Shape 9"/>
          <p:cNvSpPr/>
          <p:nvPr/>
        </p:nvSpPr>
        <p:spPr>
          <a:xfrm>
            <a:off x="2040434" y="4223861"/>
            <a:ext cx="539948" cy="539948"/>
          </a:xfrm>
          <a:prstGeom prst="roundRect">
            <a:avLst>
              <a:gd name="adj" fmla="val 13335"/>
            </a:avLst>
          </a:prstGeom>
          <a:solidFill>
            <a:srgbClr val="234A49"/>
          </a:solidFill>
          <a:ln/>
        </p:spPr>
      </p:sp>
      <p:sp>
        <p:nvSpPr>
          <p:cNvPr id="13" name="Text 10"/>
          <p:cNvSpPr/>
          <p:nvPr/>
        </p:nvSpPr>
        <p:spPr>
          <a:xfrm>
            <a:off x="2219623" y="4324350"/>
            <a:ext cx="181570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66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68" dirty="0"/>
          </a:p>
        </p:txBody>
      </p:sp>
      <p:sp>
        <p:nvSpPr>
          <p:cNvPr id="14" name="Text 11"/>
          <p:cNvSpPr/>
          <p:nvPr/>
        </p:nvSpPr>
        <p:spPr>
          <a:xfrm>
            <a:off x="3630335" y="4193858"/>
            <a:ext cx="2823448" cy="352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2223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</a:t>
            </a:r>
            <a:endParaRPr lang="en-US" sz="2223" dirty="0"/>
          </a:p>
        </p:txBody>
      </p:sp>
      <p:sp>
        <p:nvSpPr>
          <p:cNvPr id="15" name="Text 12"/>
          <p:cNvSpPr/>
          <p:nvPr/>
        </p:nvSpPr>
        <p:spPr>
          <a:xfrm>
            <a:off x="3630335" y="4690586"/>
            <a:ext cx="9049464" cy="767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24"/>
              </a:lnSpc>
              <a:buNone/>
            </a:pPr>
            <a:r>
              <a:rPr lang="en-US" sz="189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visualization helps illustrate how Bitcoin prices have fluctuated historically, providing insights into market behavior.</a:t>
            </a:r>
            <a:endParaRPr lang="en-US" sz="189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82" y="5968365"/>
            <a:ext cx="10729317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83093" y="243840"/>
            <a:ext cx="10864215" cy="7815262"/>
          </a:xfrm>
          <a:prstGeom prst="roundRect">
            <a:avLst>
              <a:gd name="adj" fmla="val 807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2618423" y="1010722"/>
            <a:ext cx="9393555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7"/>
              </a:lnSpc>
              <a:buNone/>
            </a:pPr>
            <a:r>
              <a:rPr lang="en-US" sz="165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Graph</a:t>
            </a:r>
            <a:endParaRPr lang="en-US" sz="165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423" y="1583293"/>
            <a:ext cx="9393555" cy="589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947261"/>
            <a:ext cx="12765524" cy="6334958"/>
          </a:xfrm>
          <a:prstGeom prst="roundRect">
            <a:avLst>
              <a:gd name="adj" fmla="val 1169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1796415" y="1626156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Distribution Plot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15" y="2722483"/>
            <a:ext cx="11037451" cy="135147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796415" y="4413290"/>
            <a:ext cx="5395317" cy="2190036"/>
          </a:xfrm>
          <a:prstGeom prst="roundRect">
            <a:avLst>
              <a:gd name="adj" fmla="val 3382"/>
            </a:avLst>
          </a:prstGeom>
          <a:solidFill>
            <a:srgbClr val="234A49"/>
          </a:solidFill>
          <a:ln/>
        </p:spPr>
      </p:sp>
      <p:sp>
        <p:nvSpPr>
          <p:cNvPr id="7" name="Text 3"/>
          <p:cNvSpPr/>
          <p:nvPr/>
        </p:nvSpPr>
        <p:spPr>
          <a:xfrm>
            <a:off x="2043232" y="4660106"/>
            <a:ext cx="375749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Distribution of Bitcoin Prices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2043232" y="5171361"/>
            <a:ext cx="4901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histogram was created to show the distribution of Bitcoin prices.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7438549" y="4413290"/>
            <a:ext cx="5395317" cy="2190036"/>
          </a:xfrm>
          <a:prstGeom prst="roundRect">
            <a:avLst>
              <a:gd name="adj" fmla="val 3382"/>
            </a:avLst>
          </a:prstGeom>
          <a:solidFill>
            <a:srgbClr val="234A49"/>
          </a:solidFill>
          <a:ln/>
        </p:spPr>
      </p:sp>
      <p:sp>
        <p:nvSpPr>
          <p:cNvPr id="10" name="Text 6"/>
          <p:cNvSpPr/>
          <p:nvPr/>
        </p:nvSpPr>
        <p:spPr>
          <a:xfrm>
            <a:off x="7685365" y="46601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7685365" y="5171361"/>
            <a:ext cx="4901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plot helps understand the frequency and range of Bitcoin price movements, essential for predicting future price trends.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25479" y="243840"/>
            <a:ext cx="10779323" cy="7815143"/>
          </a:xfrm>
          <a:prstGeom prst="roundRect">
            <a:avLst>
              <a:gd name="adj" fmla="val 800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2655094" y="1004649"/>
            <a:ext cx="9320093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6"/>
              </a:lnSpc>
              <a:buNone/>
            </a:pPr>
            <a:r>
              <a:rPr lang="en-US" sz="1642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Graph</a:t>
            </a:r>
            <a:endParaRPr lang="en-US" sz="164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94" y="1572578"/>
            <a:ext cx="9320093" cy="5913120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46553" y="243840"/>
            <a:ext cx="10737294" cy="7820739"/>
          </a:xfrm>
          <a:prstGeom prst="roundRect">
            <a:avLst>
              <a:gd name="adj" fmla="val 797"/>
            </a:avLst>
          </a:prstGeom>
          <a:solidFill>
            <a:srgbClr val="123332"/>
          </a:solidFill>
          <a:ln/>
        </p:spPr>
      </p:sp>
      <p:sp>
        <p:nvSpPr>
          <p:cNvPr id="4" name="Text 1"/>
          <p:cNvSpPr/>
          <p:nvPr/>
        </p:nvSpPr>
        <p:spPr>
          <a:xfrm>
            <a:off x="2673310" y="814864"/>
            <a:ext cx="4886087" cy="610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9"/>
              </a:lnSpc>
              <a:buNone/>
            </a:pPr>
            <a:r>
              <a:rPr lang="en-US" sz="384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Analysis</a:t>
            </a:r>
            <a:endParaRPr lang="en-US" sz="3847" dirty="0"/>
          </a:p>
        </p:txBody>
      </p:sp>
      <p:sp>
        <p:nvSpPr>
          <p:cNvPr id="5" name="Text 2"/>
          <p:cNvSpPr/>
          <p:nvPr/>
        </p:nvSpPr>
        <p:spPr>
          <a:xfrm>
            <a:off x="2673310" y="1944767"/>
            <a:ext cx="2443043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5"/>
              </a:lnSpc>
              <a:buNone/>
            </a:pPr>
            <a:r>
              <a:rPr lang="en-US" sz="19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Analysis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2673310" y="2457807"/>
            <a:ext cx="4388644" cy="996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 such as 'High vs Close Price', 'Low vs Close Price', and 'Volume vs Close Price' were analyzed using scatter plots.</a:t>
            </a:r>
            <a:endParaRPr lang="en-US" sz="1635" dirty="0"/>
          </a:p>
        </p:txBody>
      </p:sp>
      <p:sp>
        <p:nvSpPr>
          <p:cNvPr id="7" name="Text 4"/>
          <p:cNvSpPr/>
          <p:nvPr/>
        </p:nvSpPr>
        <p:spPr>
          <a:xfrm>
            <a:off x="7576066" y="1944767"/>
            <a:ext cx="2443043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5"/>
              </a:lnSpc>
              <a:buNone/>
            </a:pPr>
            <a:r>
              <a:rPr lang="en-US" sz="19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</a:t>
            </a:r>
            <a:endParaRPr lang="en-US" sz="1924" dirty="0"/>
          </a:p>
        </p:txBody>
      </p:sp>
      <p:sp>
        <p:nvSpPr>
          <p:cNvPr id="8" name="Text 5"/>
          <p:cNvSpPr/>
          <p:nvPr/>
        </p:nvSpPr>
        <p:spPr>
          <a:xfrm>
            <a:off x="7576066" y="2457807"/>
            <a:ext cx="4388644" cy="996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graphs illustrate correlations between different factors and Bitcoin prices, helping to identify influential variables for prediction.</a:t>
            </a:r>
            <a:endParaRPr lang="en-US" sz="163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10" y="3874770"/>
            <a:ext cx="9283779" cy="30530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673310" y="7161371"/>
            <a:ext cx="9283779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endParaRPr lang="en-US" sz="16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2378" y="697706"/>
            <a:ext cx="12765524" cy="6834188"/>
          </a:xfrm>
          <a:prstGeom prst="roundRect">
            <a:avLst>
              <a:gd name="adj" fmla="val 1084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78" y="697706"/>
            <a:ext cx="4787027" cy="68341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3442" y="137660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Engineering</a:t>
            </a:r>
            <a:endParaRPr lang="en-US" sz="45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42" y="2472928"/>
            <a:ext cx="1234440" cy="21900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88166" y="271974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Engineering</a:t>
            </a:r>
            <a:endParaRPr lang="en-US" sz="2287" dirty="0"/>
          </a:p>
        </p:txBody>
      </p:sp>
      <p:sp>
        <p:nvSpPr>
          <p:cNvPr id="8" name="Text 3"/>
          <p:cNvSpPr/>
          <p:nvPr/>
        </p:nvSpPr>
        <p:spPr>
          <a:xfrm>
            <a:off x="8188166" y="3230999"/>
            <a:ext cx="464558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New features like lagged prices and extracted date components (day, month, year) were engineered.</a:t>
            </a:r>
            <a:endParaRPr lang="en-US" sz="194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442" y="4662964"/>
            <a:ext cx="1234440" cy="219003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188166" y="490978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Benefits</a:t>
            </a:r>
            <a:endParaRPr lang="en-US" sz="2287" dirty="0"/>
          </a:p>
        </p:txBody>
      </p:sp>
      <p:sp>
        <p:nvSpPr>
          <p:cNvPr id="11" name="Text 5"/>
          <p:cNvSpPr/>
          <p:nvPr/>
        </p:nvSpPr>
        <p:spPr>
          <a:xfrm>
            <a:off x="8188166" y="5421035"/>
            <a:ext cx="464558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enhancements improved the model's ability to capture significant trends in Bitcoin price movements.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90957" y="243840"/>
            <a:ext cx="12648367" cy="7746563"/>
          </a:xfrm>
          <a:prstGeom prst="roundRect">
            <a:avLst>
              <a:gd name="adj" fmla="val 947"/>
            </a:avLst>
          </a:prstGeom>
          <a:solidFill>
            <a:srgbClr val="12333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57" y="243840"/>
            <a:ext cx="4743093" cy="77465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90228" y="916543"/>
            <a:ext cx="5755719" cy="719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65"/>
              </a:lnSpc>
              <a:buNone/>
            </a:pPr>
            <a:r>
              <a:rPr lang="en-US" sz="453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Preparation</a:t>
            </a:r>
            <a:endParaRPr lang="en-US" sz="4532" dirty="0"/>
          </a:p>
        </p:txBody>
      </p:sp>
      <p:sp>
        <p:nvSpPr>
          <p:cNvPr id="6" name="Text 2"/>
          <p:cNvSpPr/>
          <p:nvPr/>
        </p:nvSpPr>
        <p:spPr>
          <a:xfrm>
            <a:off x="6834783" y="2157055"/>
            <a:ext cx="2603421" cy="391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2"/>
              </a:lnSpc>
              <a:buNone/>
            </a:pPr>
            <a:r>
              <a:rPr lang="en-US" sz="192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Splitting</a:t>
            </a:r>
            <a:endParaRPr lang="en-US" sz="1926" dirty="0"/>
          </a:p>
        </p:txBody>
      </p:sp>
      <p:sp>
        <p:nvSpPr>
          <p:cNvPr id="7" name="Text 3"/>
          <p:cNvSpPr/>
          <p:nvPr/>
        </p:nvSpPr>
        <p:spPr>
          <a:xfrm>
            <a:off x="9934932" y="2157055"/>
            <a:ext cx="2603421" cy="1957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82"/>
              </a:lnSpc>
              <a:buNone/>
            </a:pPr>
            <a:r>
              <a:rPr lang="en-US" sz="192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data was split into training and testing sets, allocating 80% for training and 20% for testing.</a:t>
            </a:r>
            <a:endParaRPr lang="en-US" sz="1926" dirty="0"/>
          </a:p>
        </p:txBody>
      </p:sp>
      <p:sp>
        <p:nvSpPr>
          <p:cNvPr id="8" name="Shape 4"/>
          <p:cNvSpPr/>
          <p:nvPr/>
        </p:nvSpPr>
        <p:spPr>
          <a:xfrm>
            <a:off x="6590228" y="4268748"/>
            <a:ext cx="6192798" cy="3048953"/>
          </a:xfrm>
          <a:prstGeom prst="rect">
            <a:avLst/>
          </a:prstGeom>
          <a:solidFill>
            <a:srgbClr val="234A49"/>
          </a:solidFill>
          <a:ln/>
        </p:spPr>
      </p:sp>
      <p:sp>
        <p:nvSpPr>
          <p:cNvPr id="9" name="Text 5"/>
          <p:cNvSpPr/>
          <p:nvPr/>
        </p:nvSpPr>
        <p:spPr>
          <a:xfrm>
            <a:off x="6834783" y="4423053"/>
            <a:ext cx="2603421" cy="391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2"/>
              </a:lnSpc>
              <a:buNone/>
            </a:pPr>
            <a:r>
              <a:rPr lang="en-US" sz="192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Standardization</a:t>
            </a:r>
            <a:endParaRPr lang="en-US" sz="1926" dirty="0"/>
          </a:p>
        </p:txBody>
      </p:sp>
      <p:sp>
        <p:nvSpPr>
          <p:cNvPr id="10" name="Text 6"/>
          <p:cNvSpPr/>
          <p:nvPr/>
        </p:nvSpPr>
        <p:spPr>
          <a:xfrm>
            <a:off x="9934932" y="4423053"/>
            <a:ext cx="2603421" cy="27403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82"/>
              </a:lnSpc>
              <a:buNone/>
            </a:pPr>
            <a:r>
              <a:rPr lang="en-US" sz="192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Numerical features were standardized using the StandardScaler to ensure all variables contribute equally to the model.</a:t>
            </a:r>
            <a:endParaRPr lang="en-US" sz="192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633</Words>
  <Application>Microsoft Office PowerPoint</Application>
  <PresentationFormat>Custom</PresentationFormat>
  <Paragraphs>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Afif Salman</cp:lastModifiedBy>
  <cp:revision>2</cp:revision>
  <dcterms:created xsi:type="dcterms:W3CDTF">2024-06-29T17:39:48Z</dcterms:created>
  <dcterms:modified xsi:type="dcterms:W3CDTF">2024-06-29T17:42:02Z</dcterms:modified>
</cp:coreProperties>
</file>